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70" r:id="rId4"/>
    <p:sldId id="262" r:id="rId5"/>
    <p:sldId id="260" r:id="rId6"/>
    <p:sldId id="281" r:id="rId7"/>
    <p:sldId id="283" r:id="rId8"/>
    <p:sldId id="261" r:id="rId9"/>
    <p:sldId id="290" r:id="rId10"/>
    <p:sldId id="266" r:id="rId11"/>
    <p:sldId id="291" r:id="rId12"/>
    <p:sldId id="267" r:id="rId13"/>
    <p:sldId id="292" r:id="rId14"/>
    <p:sldId id="263" r:id="rId15"/>
    <p:sldId id="273" r:id="rId16"/>
    <p:sldId id="277" r:id="rId17"/>
    <p:sldId id="278" r:id="rId18"/>
    <p:sldId id="264" r:id="rId19"/>
    <p:sldId id="265" r:id="rId20"/>
    <p:sldId id="269" r:id="rId21"/>
    <p:sldId id="280" r:id="rId22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656E9A7-D7E8-43F2-8314-FF403BF24F7C}">
          <p14:sldIdLst>
            <p14:sldId id="256"/>
            <p14:sldId id="257"/>
            <p14:sldId id="270"/>
            <p14:sldId id="262"/>
            <p14:sldId id="260"/>
            <p14:sldId id="281"/>
            <p14:sldId id="283"/>
            <p14:sldId id="261"/>
            <p14:sldId id="290"/>
            <p14:sldId id="266"/>
            <p14:sldId id="291"/>
            <p14:sldId id="267"/>
            <p14:sldId id="292"/>
            <p14:sldId id="263"/>
            <p14:sldId id="273"/>
            <p14:sldId id="277"/>
            <p14:sldId id="278"/>
            <p14:sldId id="264"/>
            <p14:sldId id="265"/>
            <p14:sldId id="26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AE2A5-1035-4AFA-9585-E99AE6C55DF2}" v="2" dt="2021-09-24T05:45:01.408"/>
    <p1510:client id="{E917A5C5-5DFE-44D5-AE34-137B5162FC60}" v="58" dt="2021-09-23T17:29:59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47B92-BA62-4533-944F-45C47C1EE2F3}" type="datetimeFigureOut">
              <a:rPr lang="uk-UA" smtClean="0"/>
              <a:t>26.10.2022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34CC9-5376-4A14-AAFA-7586138FC1F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925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9559-597F-48F9-99FD-C584CDF69C2F}" type="datetime1">
              <a:rPr lang="uk-UA" smtClean="0"/>
              <a:t>26.10.2022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09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44C8-F1CA-4721-B127-D93D6CDB9BDB}" type="datetime1">
              <a:rPr lang="uk-UA" smtClean="0"/>
              <a:t>26.10.2022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720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B40A8-0C51-4C10-8C90-81488008D83E}" type="datetime1">
              <a:rPr lang="uk-UA" smtClean="0"/>
              <a:t>26.10.2022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0665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C2723-329C-456E-B84C-ABF91F5C77B1}" type="datetime1">
              <a:rPr lang="uk-UA" smtClean="0"/>
              <a:t>26.10.2022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0396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D9D4E-DA21-437B-9708-E13257C53BAD}" type="datetime1">
              <a:rPr lang="uk-UA" smtClean="0"/>
              <a:t>26.10.2022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7526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01BAA-AC51-4528-953A-440F7EFD6FCB}" type="datetime1">
              <a:rPr lang="uk-UA" smtClean="0"/>
              <a:t>26.10.2022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3871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95D2-434E-47D0-A815-27D3170CC80C}" type="datetime1">
              <a:rPr lang="uk-UA" smtClean="0"/>
              <a:t>26.10.2022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462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15634-CAB0-4F9F-8B42-CCA2C792D614}" type="datetime1">
              <a:rPr lang="uk-UA" smtClean="0"/>
              <a:t>26.10.2022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785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11DFD-52B5-49D7-8E8B-ED260B7C27C3}" type="datetime1">
              <a:rPr lang="uk-UA" smtClean="0"/>
              <a:t>26.10.2022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438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474FD-FD4B-4BC2-8439-1EF1F27F3711}" type="datetime1">
              <a:rPr lang="uk-UA" smtClean="0"/>
              <a:t>26.10.2022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897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844A-5571-4298-B50B-72FD48503924}" type="datetime1">
              <a:rPr lang="uk-UA" smtClean="0"/>
              <a:t>26.10.2022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1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B47C-83F8-4A8F-AA93-F7406CC87CC5}" type="datetime1">
              <a:rPr lang="uk-UA" smtClean="0"/>
              <a:t>26.10.2022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641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464FC-292F-43A7-91C7-B3DF6279C80F}" type="datetime1">
              <a:rPr lang="uk-UA" smtClean="0"/>
              <a:t>26.10.2022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323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18D32-1C40-4F34-9212-29EE283972E6}" type="datetime1">
              <a:rPr lang="uk-UA" smtClean="0"/>
              <a:t>26.10.2022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627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1C089-E250-44E6-8B65-E66DC0401B1D}" type="datetime1">
              <a:rPr lang="uk-UA" smtClean="0"/>
              <a:t>26.10.2022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641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BC8D3-6872-46AB-B571-E50033B9E651}" type="datetime1">
              <a:rPr lang="uk-UA" smtClean="0"/>
              <a:t>26.10.2022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252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24EC-EEE1-4212-AA84-BA75067CEEC6}" type="datetime1">
              <a:rPr lang="uk-UA" smtClean="0"/>
              <a:t>26.10.2022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uk-UA"/>
              <a:t>КНП "Вінницька міська клінічна лікарня №3"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2B13434-9C0C-4002-99A9-6296A8953B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38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75C99-6E78-4129-8351-03A0997AB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626" y="244642"/>
            <a:ext cx="11316747" cy="6368715"/>
          </a:xfrm>
        </p:spPr>
        <p:txBody>
          <a:bodyPr anchor="ctr">
            <a:normAutofit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РОЗВИТКУ                         КНП «ВІННИЦЬКА МІСЬКА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КЛІНІЧНА ЛІКАРНЯ №3»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uk-UA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рік.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08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C682E-D3F2-4DCF-B4B1-6784C6FE6D82}"/>
              </a:ext>
            </a:extLst>
          </p:cNvPr>
          <p:cNvSpPr txBox="1"/>
          <p:nvPr/>
        </p:nvSpPr>
        <p:spPr>
          <a:xfrm>
            <a:off x="1689418" y="970344"/>
            <a:ext cx="1050258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uk-UA" sz="2600" b="1" dirty="0"/>
              <a:t>Орієнтованість</a:t>
            </a:r>
            <a:r>
              <a:rPr lang="uk-UA" sz="2600" dirty="0"/>
              <a:t> – на покращення інфраструктури та менеджменту медичного підприємства.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uk-UA" sz="2600" b="1" dirty="0"/>
              <a:t>Перспектива</a:t>
            </a:r>
            <a:r>
              <a:rPr lang="uk-UA" sz="2600" dirty="0"/>
              <a:t> – чітке бачення місця та цінності лікарні та її місце в системі надання спеціалізованої вторинної допомоги.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uk-UA" sz="2600" b="1" dirty="0"/>
              <a:t>Комфортне перебування пацієнтів </a:t>
            </a:r>
            <a:r>
              <a:rPr lang="uk-UA" sz="2600" dirty="0"/>
              <a:t>– створення палат покращеного перебування (</a:t>
            </a:r>
            <a:r>
              <a:rPr lang="uk-UA" sz="2600" b="1" dirty="0"/>
              <a:t>28</a:t>
            </a:r>
            <a:r>
              <a:rPr lang="uk-UA" sz="2600" dirty="0"/>
              <a:t> палат), цілодобове забезпечення гарячою водою, повна заміна каналізаційної системи, водопостачання та мережі теплопостачання.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uk-UA" sz="2600" b="1" dirty="0"/>
              <a:t>Інтенсивність </a:t>
            </a:r>
            <a:r>
              <a:rPr lang="uk-UA" sz="2600" dirty="0"/>
              <a:t>– зменшення середнього терміну перебування на ліжку (7,1-7,8).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uk-UA" sz="2600" b="1" dirty="0"/>
              <a:t>Прозорість діяльності </a:t>
            </a:r>
            <a:r>
              <a:rPr lang="uk-UA" sz="2600" dirty="0"/>
              <a:t>– функціонування веб-сайту зі зворотнім зв’язком із відвідувачами.</a:t>
            </a:r>
            <a:endParaRPr lang="uk" sz="26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E0CDAF8-45DE-476F-8E7D-35597FBB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5523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утренний, стена, комнат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B181430E-CB8E-47F4-B591-95EB8CFFFD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-3" b="-3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стена, кровать, спальня&#10;&#10;Автоматически созданное описание">
            <a:extLst>
              <a:ext uri="{FF2B5EF4-FFF2-40B4-BE49-F238E27FC236}">
                <a16:creationId xmlns:a16="http://schemas.microsoft.com/office/drawing/2014/main" id="{36902BCF-DD46-4608-8AD6-BB3ABD58D2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r="-3" b="-3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0FB2783-AD81-403F-9CD2-50D6A919A0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0" b="3"/>
          <a:stretch/>
        </p:blipFill>
        <p:spPr>
          <a:xfrm>
            <a:off x="196714" y="3514856"/>
            <a:ext cx="5799477" cy="279262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тена, внутренний, окно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F3341E0D-0F1A-4606-8E94-F097A94B8E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r="4856" b="3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B2AAD6-1EAA-4A6E-AF4F-F7D42A6B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2B13434-9C0C-4002-99A9-6296A8953BB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763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CC682E-D3F2-4DCF-B4B1-6784C6FE6D82}"/>
              </a:ext>
            </a:extLst>
          </p:cNvPr>
          <p:cNvSpPr txBox="1"/>
          <p:nvPr/>
        </p:nvSpPr>
        <p:spPr>
          <a:xfrm>
            <a:off x="851268" y="1207349"/>
            <a:ext cx="113407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uk" sz="2400" b="1" dirty="0"/>
              <a:t>Поліпшення міжвідомчої координації </a:t>
            </a:r>
            <a:r>
              <a:rPr lang="uk" sz="2400"/>
              <a:t>діяльності у сфері паліативної допомоги та паліативного догляду: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400" b="1" dirty="0"/>
              <a:t>Н</a:t>
            </a:r>
            <a:r>
              <a:rPr lang="uk" sz="2400" b="1" dirty="0"/>
              <a:t>авчання медичного персоналу</a:t>
            </a:r>
            <a:r>
              <a:rPr lang="uk" sz="2400"/>
              <a:t> з питань паліативної допомоги, діагностики та лікування хронічного болю, надання психологічної допомоги паліативним хворим та їх рідним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uk" sz="2400" b="1" dirty="0"/>
              <a:t>Залучення соціальних сліжб</a:t>
            </a:r>
            <a:r>
              <a:rPr lang="uk" sz="2400"/>
              <a:t> та закладів системи соціального захисту населення, громадських та релігійних організацій донадання соціальної, психологічної, духовної підтримки пацієнтам, які потребують паліативної допомоги/нагляду та їх рідним.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ru-RU" sz="2400" b="1" dirty="0"/>
              <a:t>П</a:t>
            </a:r>
            <a:r>
              <a:rPr lang="uk" sz="2400" b="1" dirty="0"/>
              <a:t>ідприємство являється базовим центром </a:t>
            </a:r>
            <a:r>
              <a:rPr lang="uk" sz="2400"/>
              <a:t>КНП «Вінницького обласного центру післядипломної освіти медичних працівників В</a:t>
            </a:r>
            <a:r>
              <a:rPr lang="ru-RU" sz="2400"/>
              <a:t>і</a:t>
            </a:r>
            <a:r>
              <a:rPr lang="uk" sz="2400"/>
              <a:t>нницької обласної Ради» за циклом медичні сестри паліативної допомоги.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823686-2AF5-4618-9436-3D846843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4521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утренний, стена, п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2CFED226-15D1-445E-9D3E-1A37C5F6C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-3" b="-3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окно, мебель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4BE33FDC-C4E2-4736-AD40-8C7FF4294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r="4148" b="-3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стена, комната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17611010-1BA7-4D74-AEA3-11AE38F73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0" b="3"/>
          <a:stretch/>
        </p:blipFill>
        <p:spPr>
          <a:xfrm>
            <a:off x="196714" y="3514856"/>
            <a:ext cx="5799477" cy="2792626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окно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535B71C4-A32A-4989-BB54-6A72C673AC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r="1743" b="3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B7BA1DC-4162-45AA-BA98-6B572962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2B13434-9C0C-4002-99A9-6296A8953BB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30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1838597" y="387672"/>
            <a:ext cx="965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Слабкі сторони закладу: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CE2B0-684E-4D06-96AF-EFF5E36A26AB}"/>
              </a:ext>
            </a:extLst>
          </p:cNvPr>
          <p:cNvSpPr txBox="1"/>
          <p:nvPr/>
        </p:nvSpPr>
        <p:spPr>
          <a:xfrm>
            <a:off x="1637696" y="1236959"/>
            <a:ext cx="98596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b="1" dirty="0"/>
              <a:t>Висока конкуренція</a:t>
            </a:r>
            <a:r>
              <a:rPr lang="uk-UA" sz="240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/>
              <a:t>Перехід висококваліфікованих</a:t>
            </a:r>
            <a:r>
              <a:rPr lang="uk-UA" sz="2400"/>
              <a:t> спеціалістів у приватні структури та виїзд за кордон.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/>
              <a:t>Робота в умовах реформування</a:t>
            </a:r>
            <a:r>
              <a:rPr lang="uk-UA" sz="2400"/>
              <a:t>, що унеможливлює прогнозування діяльності на два-три роки вперед.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/>
              <a:t>Необхідність проведення капітального ремонту </a:t>
            </a:r>
            <a:r>
              <a:rPr lang="uk-UA" sz="2400"/>
              <a:t>в будівлі та відділеннях закладу (терапевтичного та офтальмологічного відділень, АДВ).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 err="1"/>
              <a:t>Дооснащення</a:t>
            </a:r>
            <a:r>
              <a:rPr lang="uk-UA" sz="2400"/>
              <a:t> і заміна лікувально-діагностичного обладнання та апаратури (стаціонарний цифровий рентген апарат на 2 робочих місця, </a:t>
            </a:r>
            <a:r>
              <a:rPr lang="uk-UA" sz="2400" dirty="0" err="1"/>
              <a:t>дерматоскоп</a:t>
            </a:r>
            <a:r>
              <a:rPr lang="uk-UA" sz="2400"/>
              <a:t>, газовий аналізатор, </a:t>
            </a:r>
            <a:r>
              <a:rPr lang="uk-UA" sz="2400" dirty="0"/>
              <a:t>спірометр, електролітний аналізатор, </a:t>
            </a:r>
            <a:r>
              <a:rPr lang="uk-UA" sz="2400" dirty="0" err="1"/>
              <a:t>пневмотонометр</a:t>
            </a:r>
            <a:r>
              <a:rPr lang="uk-UA" sz="2400"/>
              <a:t>, </a:t>
            </a:r>
            <a:r>
              <a:rPr lang="uk-UA" sz="2400" dirty="0" err="1"/>
              <a:t>авторефрактометр</a:t>
            </a:r>
            <a:r>
              <a:rPr lang="uk-UA" sz="2400" dirty="0"/>
              <a:t>.)</a:t>
            </a:r>
            <a:endParaRPr lang="uk-UA" sz="2400"/>
          </a:p>
          <a:p>
            <a:pPr marL="342900" indent="-342900">
              <a:buFont typeface="+mj-lt"/>
              <a:buAutoNum type="arabicPeriod"/>
            </a:pPr>
            <a:r>
              <a:rPr lang="uk-UA" sz="2400" b="1" dirty="0"/>
              <a:t>Слабка фінансова </a:t>
            </a:r>
            <a:r>
              <a:rPr lang="uk-UA" sz="2400"/>
              <a:t>мотивація медичного персоналу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FABE60-D02B-4D69-869A-B620F5D5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9741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FABE60-D02B-4D69-869A-B620F5D5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15</a:t>
            </a:fld>
            <a:endParaRPr lang="uk-U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8B1AAA-E35A-4FDD-A9F1-F8D93F52A2F2}"/>
              </a:ext>
            </a:extLst>
          </p:cNvPr>
          <p:cNvSpPr txBox="1"/>
          <p:nvPr/>
        </p:nvSpPr>
        <p:spPr>
          <a:xfrm>
            <a:off x="4638469" y="2085291"/>
            <a:ext cx="3324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/>
              <a:t>Джерела фінансування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40155B-DB8F-408E-943F-B8D4F9D49880}"/>
              </a:ext>
            </a:extLst>
          </p:cNvPr>
          <p:cNvSpPr txBox="1"/>
          <p:nvPr/>
        </p:nvSpPr>
        <p:spPr>
          <a:xfrm>
            <a:off x="1278777" y="2455298"/>
            <a:ext cx="10044331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/>
              <a:t>1. Платні послуги</a:t>
            </a:r>
          </a:p>
          <a:p>
            <a:r>
              <a:rPr lang="uk-UA" dirty="0"/>
              <a:t>Для забезпечення належного рівня роботи лікарні як в плані надання медичної допомоги, так і в плані виплати своєчасної та гідної заробітної плати медичним працівникам окрім фінансування за рахунок НСЗУ потрібно також розширювати перелік та активно впроваджувати актуальні для пацієнтів платні медичні послуги, передбачені Постановою КМУ №1138 «Про затвердження переліку платних послуг».</a:t>
            </a:r>
          </a:p>
          <a:p>
            <a:r>
              <a:rPr lang="uk-UA" sz="2000" b="1" dirty="0"/>
              <a:t>2. Місцевий бюджет</a:t>
            </a:r>
          </a:p>
          <a:p>
            <a:r>
              <a:rPr lang="uk-UA" sz="1800" dirty="0"/>
              <a:t>Співпраця з місцевою владою повинна бути спрямована на розроблення та реалізацію дієвих галузевих програм, участь у грандах, міжнародних проектах та інвестиціях.</a:t>
            </a:r>
          </a:p>
          <a:p>
            <a:r>
              <a:rPr lang="uk-UA" sz="2000" b="1" dirty="0"/>
              <a:t>3. Аналітична робота</a:t>
            </a:r>
          </a:p>
          <a:p>
            <a:r>
              <a:rPr lang="uk-UA" sz="1800" dirty="0"/>
              <a:t>Проведення постійного аналізу ефективності пакетів медичної допомоги, що дасть змогу своєчасно відмітити слабкі місця лікарні, об’єктивно оцінити недоліки та провести ряд заходів для їх усунення і створення конкурентних умов для надання послуг згідно договору.</a:t>
            </a:r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23C57-ABB0-4D30-86AE-23B9F3C552AA}"/>
              </a:ext>
            </a:extLst>
          </p:cNvPr>
          <p:cNvSpPr txBox="1"/>
          <p:nvPr/>
        </p:nvSpPr>
        <p:spPr>
          <a:xfrm>
            <a:off x="531812" y="1813900"/>
            <a:ext cx="11538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В умовах діючої реформи першочергової уваги заслуговують наступні фактори: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9ABBE-1DA8-4E34-8930-E1D81DD7E4FF}"/>
              </a:ext>
            </a:extLst>
          </p:cNvPr>
          <p:cNvSpPr txBox="1"/>
          <p:nvPr/>
        </p:nvSpPr>
        <p:spPr>
          <a:xfrm>
            <a:off x="1617785" y="187617"/>
            <a:ext cx="102412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Алгоритм впровадження стратегії розвитку КНП «ВМКЛ №3» на послідуючі 5 років передбачає постійний моніторинг і аналіз видатків та доходів закладу.</a:t>
            </a:r>
          </a:p>
        </p:txBody>
      </p:sp>
    </p:spTree>
    <p:extLst>
      <p:ext uri="{BB962C8B-B14F-4D97-AF65-F5344CB8AC3E}">
        <p14:creationId xmlns:p14="http://schemas.microsoft.com/office/powerpoint/2010/main" val="14842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FABE60-D02B-4D69-869A-B620F5D5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16</a:t>
            </a:fld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F92D4E-B947-4F17-9275-255BF60F31D8}"/>
              </a:ext>
            </a:extLst>
          </p:cNvPr>
          <p:cNvSpPr txBox="1"/>
          <p:nvPr/>
        </p:nvSpPr>
        <p:spPr>
          <a:xfrm>
            <a:off x="1662992" y="1745501"/>
            <a:ext cx="1029755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/>
              <a:t>1. Покращення матеріально-технічної бази, </a:t>
            </a:r>
          </a:p>
          <a:p>
            <a:r>
              <a:rPr lang="uk-UA" sz="2400" dirty="0"/>
              <a:t>що </a:t>
            </a:r>
            <a:r>
              <a:rPr lang="uk-UA" sz="2400" b="1" dirty="0"/>
              <a:t>в першу чергу </a:t>
            </a:r>
            <a:r>
              <a:rPr lang="uk-UA" sz="2400" dirty="0"/>
              <a:t>спрямовуватиметься на придбання високотехнічного медичного обладнання для відділення «Міський центр мікрохірургії ока».</a:t>
            </a:r>
          </a:p>
          <a:p>
            <a:r>
              <a:rPr lang="uk-UA" sz="2400" b="1" dirty="0"/>
              <a:t>Другим</a:t>
            </a:r>
            <a:r>
              <a:rPr lang="uk-UA" sz="2400" dirty="0"/>
              <a:t> важливим аспектом привернення пацієнтів є можливість проведення діагностики сучасними методами на сучасному обладнанні (в лікарні працює кабінет УЗД, кабінет функціональної діагностики та рентген-кабінет, з 2020 року функціонує палата інтенсивної терапії, оснащена сучасним обладнанням).</a:t>
            </a:r>
          </a:p>
          <a:p>
            <a:r>
              <a:rPr lang="uk-UA" sz="2400" b="1" dirty="0"/>
              <a:t>Розширення переліку </a:t>
            </a:r>
            <a:r>
              <a:rPr lang="uk-UA" sz="2400" dirty="0"/>
              <a:t>лабораторних аналізів (закупівля обладнання та реактивів) також підвищить популярність закладу і покращить ефективність його роботи.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A00F5-93C5-4C3B-AEB2-0E511BFD342D}"/>
              </a:ext>
            </a:extLst>
          </p:cNvPr>
          <p:cNvSpPr txBox="1"/>
          <p:nvPr/>
        </p:nvSpPr>
        <p:spPr>
          <a:xfrm>
            <a:off x="1662992" y="370179"/>
            <a:ext cx="102975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Гарантовані ресурси:</a:t>
            </a:r>
          </a:p>
          <a:p>
            <a:r>
              <a:rPr lang="uk-UA" sz="2400" dirty="0"/>
              <a:t>збільшення кількості залучених пацієнтів (проведення планових та прогнозованих екстрених випадків профільного лікування).</a:t>
            </a:r>
          </a:p>
        </p:txBody>
      </p:sp>
    </p:spTree>
    <p:extLst>
      <p:ext uri="{BB962C8B-B14F-4D97-AF65-F5344CB8AC3E}">
        <p14:creationId xmlns:p14="http://schemas.microsoft.com/office/powerpoint/2010/main" val="975726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FABE60-D02B-4D69-869A-B620F5D5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17</a:t>
            </a:fld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F92D4E-B947-4F17-9275-255BF60F31D8}"/>
              </a:ext>
            </a:extLst>
          </p:cNvPr>
          <p:cNvSpPr txBox="1"/>
          <p:nvPr/>
        </p:nvSpPr>
        <p:spPr>
          <a:xfrm>
            <a:off x="1539388" y="197346"/>
            <a:ext cx="103922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300" b="1" dirty="0"/>
              <a:t>2. Професійність медичного персоналу </a:t>
            </a:r>
          </a:p>
          <a:p>
            <a:r>
              <a:rPr lang="uk-UA" sz="2300" dirty="0"/>
              <a:t>Проходження курсів підвищення кваліфікації, можливість перепрофілювання допоможе лікарні запропонувати пацієнтам великий вибір справжніх фахівців, спроможних надати якісні медичні послуги.</a:t>
            </a:r>
          </a:p>
          <a:p>
            <a:r>
              <a:rPr lang="uk-UA" sz="2300" dirty="0"/>
              <a:t>Авторитет лікарів, їх знання та досвід не тільки допоможуть підняти рейтинг довіри населення до медицини, але й стануть запорукою ефективної роботи лікарні в питаннях виконання прогнозованих медичних пакетів.</a:t>
            </a:r>
          </a:p>
          <a:p>
            <a:r>
              <a:rPr lang="uk-UA" sz="2300" dirty="0"/>
              <a:t>-	</a:t>
            </a:r>
            <a:r>
              <a:rPr lang="uk-UA" sz="2300" b="1" dirty="0"/>
              <a:t>Аналіз фінансових результатів</a:t>
            </a:r>
            <a:r>
              <a:rPr lang="uk-UA" sz="2300" dirty="0"/>
              <a:t>, що впливає на тариф та виплати по ДСГ - кількість </a:t>
            </a:r>
            <a:r>
              <a:rPr lang="uk-UA" sz="2300" dirty="0" err="1"/>
              <a:t>ліжкоднів</a:t>
            </a:r>
            <a:r>
              <a:rPr lang="uk-UA" sz="2300" dirty="0"/>
              <a:t>, індекс складності захворювання.</a:t>
            </a:r>
          </a:p>
          <a:p>
            <a:r>
              <a:rPr lang="uk-UA" sz="2300" dirty="0"/>
              <a:t>-	</a:t>
            </a:r>
            <a:r>
              <a:rPr lang="uk-UA" sz="2300" b="1" dirty="0"/>
              <a:t>Скорочення окремих технічних підрозділів </a:t>
            </a:r>
            <a:r>
              <a:rPr lang="uk-UA" sz="2300" dirty="0"/>
              <a:t>та заключення договорів з юридичними особами на виконання відповідних послуг (аутсорсинг).</a:t>
            </a:r>
          </a:p>
          <a:p>
            <a:r>
              <a:rPr lang="uk-UA" sz="2300" dirty="0"/>
              <a:t>-	</a:t>
            </a:r>
            <a:r>
              <a:rPr lang="uk-UA" sz="2300" b="1" dirty="0"/>
              <a:t>Створення відділу </a:t>
            </a:r>
            <a:r>
              <a:rPr lang="uk-UA" sz="2300" dirty="0"/>
              <a:t>для постійного аналізу якості та конкурентоспроможності послуг, передбачених пакетами, розроблення оперативних заходів для покращення ситуації, оцінки ризиків та прогнозування доходів лікарні.</a:t>
            </a:r>
          </a:p>
        </p:txBody>
      </p:sp>
    </p:spTree>
    <p:extLst>
      <p:ext uri="{BB962C8B-B14F-4D97-AF65-F5344CB8AC3E}">
        <p14:creationId xmlns:p14="http://schemas.microsoft.com/office/powerpoint/2010/main" val="1693608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1740943" y="269311"/>
            <a:ext cx="965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дій на 2021 – 2023 роки: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ECE2B0-684E-4D06-96AF-EFF5E36A26AB}"/>
              </a:ext>
            </a:extLst>
          </p:cNvPr>
          <p:cNvSpPr txBox="1"/>
          <p:nvPr/>
        </p:nvSpPr>
        <p:spPr>
          <a:xfrm>
            <a:off x="1540042" y="1113221"/>
            <a:ext cx="98596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000" dirty="0"/>
              <a:t>Продовження співпраці з місцевою владою в питаннях придбання обладнання і проведення капітальних ремонтів у закладі.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/>
              <a:t>Продовження співпраці з НСЗУ по </a:t>
            </a:r>
            <a:r>
              <a:rPr lang="uk" sz="2000" dirty="0"/>
              <a:t>5</a:t>
            </a:r>
            <a:r>
              <a:rPr lang="uk-UA" sz="2000" dirty="0"/>
              <a:t>-</a:t>
            </a:r>
            <a:r>
              <a:rPr lang="uk" sz="2000" dirty="0"/>
              <a:t>ти</a:t>
            </a:r>
            <a:r>
              <a:rPr lang="uk-UA" sz="2000" dirty="0"/>
              <a:t> пакетах.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/>
              <a:t>Інтенсифікація середніх термінів перебування пацієнтів у стаціонарі до 7 діб за рахунок швидкої діагностики та проведення сучасного лікування.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/>
              <a:t>Упровадження платних послуг (надання лабораторно-діагностичних послуг</a:t>
            </a:r>
            <a:r>
              <a:rPr lang="ru-RU" sz="2000" dirty="0"/>
              <a:t> та </a:t>
            </a:r>
            <a:r>
              <a:rPr lang="uk-UA" sz="2000" dirty="0"/>
              <a:t>послуг по перебуванню пацієнтів).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000" dirty="0"/>
              <a:t>Запровадження фінансової мотивації медичного працівника.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uk-UA" sz="2000" dirty="0"/>
              <a:t>Проведення аудиту випадків стаціонарного лікування, оперативних втручань на базі МЦМХО, амбулаторних звернень з метою подальшого формування відповідної структури закладу.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uk-UA" sz="2000" dirty="0"/>
              <a:t>Збільшення фінансування за рахунок розширення спектру платних послуг.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uk-UA" sz="2000" dirty="0"/>
              <a:t>Залучення пацієнтів по програмі «Медичних гарантій».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sz="2000" dirty="0" err="1"/>
              <a:t>Оприлюднення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 про заклад на </a:t>
            </a:r>
            <a:r>
              <a:rPr lang="ru-RU" sz="2000" dirty="0" err="1"/>
              <a:t>телебаченні</a:t>
            </a:r>
            <a:r>
              <a:rPr lang="ru-RU" sz="2000" dirty="0"/>
              <a:t> та в </a:t>
            </a:r>
            <a:r>
              <a:rPr lang="ru-RU" sz="2000" dirty="0" err="1"/>
              <a:t>пресі</a:t>
            </a:r>
            <a:r>
              <a:rPr lang="ru-RU" sz="2000" dirty="0"/>
              <a:t>.</a:t>
            </a:r>
            <a:endParaRPr lang="uk-UA" sz="2000" dirty="0"/>
          </a:p>
          <a:p>
            <a:endParaRPr lang="uk-UA" sz="20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D95EDF-AD23-4130-A994-1393C8C6D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1894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3226799" y="94709"/>
            <a:ext cx="965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дій на 2023 – 2025 роки: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D52A0-C114-4988-A4ED-28CB68371575}"/>
              </a:ext>
            </a:extLst>
          </p:cNvPr>
          <p:cNvSpPr txBox="1"/>
          <p:nvPr/>
        </p:nvSpPr>
        <p:spPr>
          <a:xfrm>
            <a:off x="1540042" y="856357"/>
            <a:ext cx="102359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b="1" dirty="0"/>
              <a:t>Оптимізація ліжкового фонду</a:t>
            </a:r>
            <a:r>
              <a:rPr lang="uk-UA" dirty="0"/>
              <a:t>, враховуючи інтенсивність роботи працівників, включаючи </a:t>
            </a:r>
            <a:r>
              <a:rPr lang="uk-UA" dirty="0" err="1"/>
              <a:t>параклінічні</a:t>
            </a:r>
            <a:r>
              <a:rPr lang="uk-UA" dirty="0"/>
              <a:t> служби з дотриманням чітких клінічних протоколів та </a:t>
            </a:r>
            <a:r>
              <a:rPr lang="uk-UA" dirty="0" err="1"/>
              <a:t>обгрунтуванням</a:t>
            </a:r>
            <a:r>
              <a:rPr lang="uk-UA" dirty="0"/>
              <a:t> показів до інтенсивної терапії та термінів лікування.</a:t>
            </a:r>
          </a:p>
          <a:p>
            <a:pPr marL="342900" indent="-342900">
              <a:buFont typeface="+mj-lt"/>
              <a:buAutoNum type="arabicPeriod"/>
            </a:pPr>
            <a:r>
              <a:rPr lang="uk-UA" b="1" dirty="0"/>
              <a:t>Скорочення терміну стаціонарного лікування.</a:t>
            </a: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b="1" dirty="0"/>
              <a:t>Розгляд можливості</a:t>
            </a:r>
            <a:r>
              <a:rPr lang="ru-RU" b="1" dirty="0"/>
              <a:t> </a:t>
            </a:r>
            <a:r>
              <a:rPr lang="ru-RU" b="1" dirty="0" err="1"/>
              <a:t>створення</a:t>
            </a:r>
            <a:r>
              <a:rPr lang="ru-RU" dirty="0"/>
              <a:t> на </a:t>
            </a:r>
            <a:r>
              <a:rPr lang="ru-RU" dirty="0" err="1"/>
              <a:t>базі</a:t>
            </a:r>
            <a:r>
              <a:rPr lang="ru-RU" dirty="0"/>
              <a:t> МЦМХО </a:t>
            </a:r>
            <a:r>
              <a:rPr lang="ru-RU" dirty="0" err="1"/>
              <a:t>відділення</a:t>
            </a:r>
            <a:r>
              <a:rPr lang="ru-RU" dirty="0"/>
              <a:t> з </a:t>
            </a:r>
            <a:r>
              <a:rPr lang="ru-RU" dirty="0" err="1"/>
              <a:t>наданням</a:t>
            </a:r>
            <a:r>
              <a:rPr lang="ru-RU" dirty="0"/>
              <a:t> </a:t>
            </a:r>
            <a:r>
              <a:rPr lang="ru-RU" dirty="0" err="1"/>
              <a:t>цілодобової</a:t>
            </a:r>
            <a:r>
              <a:rPr lang="ru-RU" dirty="0"/>
              <a:t> </a:t>
            </a:r>
            <a:r>
              <a:rPr lang="ru-RU" dirty="0" err="1"/>
              <a:t>ургентної</a:t>
            </a:r>
            <a:r>
              <a:rPr lang="ru-RU" dirty="0"/>
              <a:t> </a:t>
            </a:r>
            <a:r>
              <a:rPr lang="ru-RU" dirty="0" err="1"/>
              <a:t>офтальмологічної</a:t>
            </a:r>
            <a:r>
              <a:rPr lang="ru-RU" dirty="0"/>
              <a:t> </a:t>
            </a:r>
            <a:r>
              <a:rPr lang="ru-RU" dirty="0" err="1"/>
              <a:t>медичної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та </a:t>
            </a:r>
            <a:r>
              <a:rPr lang="ru-RU" dirty="0" err="1"/>
              <a:t>інтеграція</a:t>
            </a:r>
            <a:r>
              <a:rPr lang="ru-RU" dirty="0"/>
              <a:t> у </a:t>
            </a:r>
            <a:r>
              <a:rPr lang="ru-RU" dirty="0" err="1"/>
              <a:t>програму</a:t>
            </a:r>
            <a:r>
              <a:rPr lang="ru-RU" dirty="0"/>
              <a:t> </a:t>
            </a:r>
            <a:r>
              <a:rPr lang="ru-RU" dirty="0" err="1"/>
              <a:t>Вінницької</a:t>
            </a:r>
            <a:r>
              <a:rPr lang="ru-RU" dirty="0"/>
              <a:t> ОТГ 2020-2030 «</a:t>
            </a:r>
            <a:r>
              <a:rPr lang="ru-RU" dirty="0" err="1"/>
              <a:t>Медичний</a:t>
            </a:r>
            <a:r>
              <a:rPr lang="ru-RU" dirty="0"/>
              <a:t> туризм».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uk-UA" b="1" dirty="0"/>
              <a:t>Розвиток кадрового потенціалу</a:t>
            </a:r>
            <a:r>
              <a:rPr lang="uk-UA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dirty="0"/>
              <a:t>Дистанційне навчання лікарів та їх сертифікація за суміжними спеціальностями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dirty="0"/>
              <a:t>Розвиток телемедицини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dirty="0"/>
              <a:t>Переваги в підвищенні кваліфікації медпрацівникам, які впроваджують сучасні технології.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dirty="0"/>
              <a:t>Співпраця з клінічними кафедрами ВНМУ </a:t>
            </a:r>
            <a:r>
              <a:rPr lang="uk-UA" dirty="0" err="1"/>
              <a:t>ім.М.І.Пирогова</a:t>
            </a:r>
            <a:r>
              <a:rPr lang="uk-UA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dirty="0"/>
              <a:t>Конкурентний відбір найкращих фахівців із диференціацією оплати праці.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uk-UA" dirty="0"/>
              <a:t>Сприяння участі працівників у наукових конференціях.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uk-UA" b="1" dirty="0"/>
              <a:t>Залучення інвестицій </a:t>
            </a:r>
            <a:r>
              <a:rPr lang="uk-UA" dirty="0"/>
              <a:t>міського бюджету через регіональні програми, гранти, інвестиції, міжнародні проекти.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uk-UA" b="1" dirty="0"/>
              <a:t>Залучення коштів </a:t>
            </a:r>
            <a:r>
              <a:rPr lang="uk-UA" dirty="0"/>
              <a:t>страхових компаній, співпраця з благодійними фондами в співпраці з опікунською радою.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uk-UA" b="1" dirty="0"/>
              <a:t>Посилення заходів </a:t>
            </a:r>
            <a:r>
              <a:rPr lang="uk-UA" dirty="0"/>
              <a:t>енергозабезпечення.</a:t>
            </a:r>
          </a:p>
          <a:p>
            <a:endParaRPr lang="ru-RU" sz="24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26ACB7-E070-4FCF-BBD3-F61DB8C3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250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CD6C7F5-888C-4E9B-9950-2FCE45BABC83}"/>
              </a:ext>
            </a:extLst>
          </p:cNvPr>
          <p:cNvSpPr txBox="1"/>
          <p:nvPr/>
        </p:nvSpPr>
        <p:spPr>
          <a:xfrm>
            <a:off x="2117558" y="128336"/>
            <a:ext cx="9257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КНП «Вінницька міська клінічна лікарня №3»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1532758" y="779517"/>
            <a:ext cx="1051554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Акредитаційний сертифікат – перша категорія – наказ ДОЗ ОДА №1152 від 20.06.2019 року, строк дії від 20.06.2019 по 14.09.2021 року.</a:t>
            </a:r>
            <a:r>
              <a:rPr lang="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Медичний заклад подав заявку на акредитацію станом на 01.09.2021 рік.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Ліцензія на медичну практику – наказ МОЗ №2045 від 08.11.2018 року, реєстраційне досьє № 0111/16-М.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Ліцензія на наркотичні засоби – від 25.10.2018 р. по 25.10.2023 року.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Статут закладу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затверджено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рішенням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сесії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Вінницької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ради 29.03.2019 року за №1663.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Колективний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договір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адміністрацією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первинною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профсоюзною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організацією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КНП «ВМКЛ №3» на 2018 – 2022 роки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укладено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26.02.2018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раєстр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№76)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Рішення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сесії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автономізацію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закладу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27.06.2018 №1245</a:t>
            </a:r>
            <a:endParaRPr lang="uk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uk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.Сертифікат на доступність від 02.03.2021 року.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Заклад підключено до ЦБД ЕСОЗ «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E-health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медичну інформаційну систему (МІС) «Доктор </a:t>
            </a:r>
            <a:r>
              <a:rPr lang="uk-UA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Елекс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Заклад комп’ютеризований на 47 робочих місць МІС «Доктор </a:t>
            </a:r>
            <a:r>
              <a:rPr lang="uk-UA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Елекс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Укладено договір НСЗУ про надання медичної допомоги населенню по 5 пакетах :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ПАКЕТ АМБУЛАТОРНОЇ ВТОРИННОЇ МЕДИЧНОЇ ДОПОМОГИ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СТАЦІОНАРНА ДОПОМОГА ДОРОСЛИМ БЕЗ ПРОВЕДЕННЯ ХІРУРГІЧНИХ ОПЕРАЦІЙ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ХІРУРГІЧНІ ОПЕРАЦІЇ ДОРОСЛИМ У СТАЦІОНАРНИХ УМОВАХ</a:t>
            </a:r>
            <a:endPara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СТАЦІОНАРНА ПАЛІАТИВНА МЕДИЧНА ДОПОМОГА ДОРОСЛИМ</a:t>
            </a:r>
            <a:endParaRPr lang="uk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uk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СТАЦІОНАРНА ДОПОМОГА ПАЦІЄНТАМ З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 19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Опікунську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раду, наказ №362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11.12.2019 року. </a:t>
            </a:r>
          </a:p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Ліцензія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№ОВ 011021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04.06.2021 року до 31.08.2026 року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інспекції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ядерного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регулювання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4DA7244-03B6-4A54-908D-9A1CB4A5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4661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1645920" y="970344"/>
            <a:ext cx="9929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Головними здобутками вказаних змін стануть: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DD52A0-C114-4988-A4ED-28CB68371575}"/>
              </a:ext>
            </a:extLst>
          </p:cNvPr>
          <p:cNvSpPr txBox="1"/>
          <p:nvPr/>
        </p:nvSpPr>
        <p:spPr>
          <a:xfrm>
            <a:off x="1492856" y="1869953"/>
            <a:ext cx="102359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3200" dirty="0"/>
              <a:t>Підвищення рівня якості медичної допомоги.</a:t>
            </a:r>
          </a:p>
          <a:p>
            <a:pPr marL="457200" indent="-457200">
              <a:buFont typeface="+mj-lt"/>
              <a:buAutoNum type="arabicPeriod"/>
            </a:pPr>
            <a:endParaRPr lang="uk-UA" sz="3200" dirty="0"/>
          </a:p>
          <a:p>
            <a:pPr marL="457200" indent="-457200">
              <a:buFont typeface="+mj-lt"/>
              <a:buAutoNum type="arabicPeriod"/>
            </a:pPr>
            <a:r>
              <a:rPr lang="uk-UA" sz="3200" dirty="0"/>
              <a:t>Задоволеність громадян рівнем якості надання медичної допомоги.</a:t>
            </a:r>
          </a:p>
          <a:p>
            <a:pPr marL="457200" indent="-457200">
              <a:buFont typeface="+mj-lt"/>
              <a:buAutoNum type="arabicPeriod"/>
            </a:pPr>
            <a:endParaRPr lang="uk-UA" sz="3200" dirty="0"/>
          </a:p>
          <a:p>
            <a:pPr marL="457200" indent="-457200">
              <a:buFont typeface="+mj-lt"/>
              <a:buAutoNum type="arabicPeriod"/>
            </a:pPr>
            <a:r>
              <a:rPr lang="uk-UA" sz="3200" dirty="0"/>
              <a:t>Економічна доцільність використання коштів.</a:t>
            </a:r>
          </a:p>
          <a:p>
            <a:pPr marL="457200" indent="-457200">
              <a:buFont typeface="+mj-lt"/>
              <a:buAutoNum type="arabicPeriod"/>
            </a:pPr>
            <a:endParaRPr lang="uk-UA" sz="3200" dirty="0"/>
          </a:p>
          <a:p>
            <a:pPr marL="457200" indent="-457200">
              <a:buFont typeface="+mj-lt"/>
              <a:buAutoNum type="arabicPeriod"/>
            </a:pPr>
            <a:r>
              <a:rPr lang="uk-UA" sz="3200" dirty="0"/>
              <a:t>Гідний рівень заробітної плати медичного персоналу.</a:t>
            </a:r>
            <a:endParaRPr lang="ru-RU" sz="32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D379FB-CAC2-499F-BFAE-9DEBD9BB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20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983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1131086" y="2705725"/>
            <a:ext cx="9929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D379FB-CAC2-499F-BFAE-9DEBD9BB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573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8256E9-E8D7-43D3-9719-BDCC598DB011}"/>
              </a:ext>
            </a:extLst>
          </p:cNvPr>
          <p:cNvSpPr txBox="1"/>
          <p:nvPr/>
        </p:nvSpPr>
        <p:spPr>
          <a:xfrm>
            <a:off x="1527814" y="0"/>
            <a:ext cx="1066418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 напрямками в роботі є: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u="sng" dirty="0"/>
              <a:t>Адаптація роботи закладу в умовах пандемії </a:t>
            </a:r>
            <a:r>
              <a:rPr lang="en-US" sz="2800" u="sng" dirty="0"/>
              <a:t>Covid-19</a:t>
            </a:r>
            <a:r>
              <a:rPr lang="uk-UA" sz="2800" u="sng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u="sng" dirty="0"/>
              <a:t>Посилення системи управління закладом охорони здоров’я (ЗОЗ).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u="sng" dirty="0"/>
              <a:t>Участь у трансформації системи фінансування ЗОЗ.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u="sng" dirty="0"/>
              <a:t>Зміцнення кадрового потенціалу ЗОЗ.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u="sng" dirty="0"/>
              <a:t>Підвищення прозорості, підзвітності системи ЗОЗ та її чутливості до змін.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u="sng" dirty="0"/>
              <a:t>Покращення системи надання медичних послуг на всіх рівнях.</a:t>
            </a:r>
            <a:endParaRPr lang="uk" sz="2800" u="sng" dirty="0"/>
          </a:p>
          <a:p>
            <a:pPr marL="514350" indent="-514350">
              <a:buFont typeface="+mj-lt"/>
              <a:buAutoNum type="arabicPeriod"/>
            </a:pPr>
            <a:r>
              <a:rPr lang="uk" sz="2800" u="sng" dirty="0"/>
              <a:t>Інтеграція закладу у виконанні програми розвитку Вінницької ОТГ 20-30 «Туристична медицина».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u="sng" dirty="0"/>
              <a:t>В</a:t>
            </a:r>
            <a:r>
              <a:rPr lang="uk" sz="2800" u="sng" dirty="0"/>
              <a:t>ивчення думки населення та проведення суспільного діалогу для підвищення якості надання медичних послуг і збережн</a:t>
            </a:r>
            <a:r>
              <a:rPr lang="uk-UA" sz="2800" u="sng" dirty="0"/>
              <a:t>ня високого престижу медичної служби.</a:t>
            </a:r>
            <a:endParaRPr lang="uk" sz="2800" u="sng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467701-CA7B-4324-B5EC-F25B005C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96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2046479" y="2106099"/>
            <a:ext cx="96587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управління закладу базується на побудові прозорої, підзвітної та ефективної системи охорони здоров’я, яка здатна задовільнити потреби населення в наданні вторинної спеціалізованої медичної допомоги.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467701-CA7B-4324-B5EC-F25B005C7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74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1716505" y="785771"/>
            <a:ext cx="9658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закладу: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1DB8592B-CC17-4BC4-AA23-2E82C51B9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065340"/>
              </p:ext>
            </p:extLst>
          </p:nvPr>
        </p:nvGraphicFramePr>
        <p:xfrm>
          <a:off x="1187800" y="1258860"/>
          <a:ext cx="10716125" cy="52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975">
                  <a:extLst>
                    <a:ext uri="{9D8B030D-6E8A-4147-A177-3AD203B41FA5}">
                      <a16:colId xmlns:a16="http://schemas.microsoft.com/office/drawing/2014/main" val="621489894"/>
                    </a:ext>
                  </a:extLst>
                </a:gridCol>
                <a:gridCol w="1358775">
                  <a:extLst>
                    <a:ext uri="{9D8B030D-6E8A-4147-A177-3AD203B41FA5}">
                      <a16:colId xmlns:a16="http://schemas.microsoft.com/office/drawing/2014/main" val="3451997586"/>
                    </a:ext>
                  </a:extLst>
                </a:gridCol>
                <a:gridCol w="1530875">
                  <a:extLst>
                    <a:ext uri="{9D8B030D-6E8A-4147-A177-3AD203B41FA5}">
                      <a16:colId xmlns:a16="http://schemas.microsoft.com/office/drawing/2014/main" val="1873933076"/>
                    </a:ext>
                  </a:extLst>
                </a:gridCol>
                <a:gridCol w="1530875">
                  <a:extLst>
                    <a:ext uri="{9D8B030D-6E8A-4147-A177-3AD203B41FA5}">
                      <a16:colId xmlns:a16="http://schemas.microsoft.com/office/drawing/2014/main" val="2132912258"/>
                    </a:ext>
                  </a:extLst>
                </a:gridCol>
                <a:gridCol w="1530875">
                  <a:extLst>
                    <a:ext uri="{9D8B030D-6E8A-4147-A177-3AD203B41FA5}">
                      <a16:colId xmlns:a16="http://schemas.microsoft.com/office/drawing/2014/main" val="104522334"/>
                    </a:ext>
                  </a:extLst>
                </a:gridCol>
                <a:gridCol w="1530875">
                  <a:extLst>
                    <a:ext uri="{9D8B030D-6E8A-4147-A177-3AD203B41FA5}">
                      <a16:colId xmlns:a16="http://schemas.microsoft.com/office/drawing/2014/main" val="4279959978"/>
                    </a:ext>
                  </a:extLst>
                </a:gridCol>
                <a:gridCol w="1530875">
                  <a:extLst>
                    <a:ext uri="{9D8B030D-6E8A-4147-A177-3AD203B41FA5}">
                      <a16:colId xmlns:a16="http://schemas.microsoft.com/office/drawing/2014/main" val="3512417442"/>
                    </a:ext>
                  </a:extLst>
                </a:gridCol>
              </a:tblGrid>
              <a:tr h="528600">
                <a:tc rowSpan="2">
                  <a:txBody>
                    <a:bodyPr/>
                    <a:lstStyle/>
                    <a:p>
                      <a:pPr algn="ctr"/>
                      <a:r>
                        <a:rPr lang="uk-UA"/>
                        <a:t>Персонал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Кількість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Укомплектованість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Вища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ІІ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Без категорії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1942143"/>
                  </a:ext>
                </a:extLst>
              </a:tr>
              <a:tr h="5286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3453221"/>
                  </a:ext>
                </a:extLst>
              </a:tr>
              <a:tr h="528600">
                <a:tc rowSpan="2">
                  <a:txBody>
                    <a:bodyPr/>
                    <a:lstStyle/>
                    <a:p>
                      <a:pPr algn="ctr"/>
                      <a:r>
                        <a:rPr lang="uk-UA"/>
                        <a:t>Лікарі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54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29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9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6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10</a:t>
                      </a:r>
                      <a:endParaRPr lang="uk-UA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4905705"/>
                  </a:ext>
                </a:extLst>
              </a:tr>
              <a:tr h="284365">
                <a:tc vMerge="1"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21,8%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53,7%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16,7%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11,1%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18,5%</a:t>
                      </a:r>
                      <a:endParaRPr lang="uk-U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8928206"/>
                  </a:ext>
                </a:extLst>
              </a:tr>
              <a:tr h="528600">
                <a:tc rowSpan="2">
                  <a:txBody>
                    <a:bodyPr/>
                    <a:lstStyle/>
                    <a:p>
                      <a:pPr algn="ctr"/>
                      <a:r>
                        <a:rPr lang="uk-UA"/>
                        <a:t>М/сестри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93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62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10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3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18</a:t>
                      </a:r>
                      <a:endParaRPr lang="uk-UA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7249438"/>
                  </a:ext>
                </a:extLst>
              </a:tr>
              <a:tr h="192111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37,5%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66,7%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10,7%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3,2%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19,4%</a:t>
                      </a:r>
                      <a:endParaRPr lang="uk-U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7628466"/>
                  </a:ext>
                </a:extLst>
              </a:tr>
              <a:tr h="528600">
                <a:tc rowSpan="2">
                  <a:txBody>
                    <a:bodyPr/>
                    <a:lstStyle/>
                    <a:p>
                      <a:pPr algn="ctr"/>
                      <a:r>
                        <a:rPr lang="uk-UA"/>
                        <a:t>М/</a:t>
                      </a:r>
                      <a:r>
                        <a:rPr lang="uk-UA" err="1"/>
                        <a:t>м.сестри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64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1053090"/>
                  </a:ext>
                </a:extLst>
              </a:tr>
              <a:tr h="30840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25,8%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1845877"/>
                  </a:ext>
                </a:extLst>
              </a:tr>
              <a:tr h="528600">
                <a:tc rowSpan="2">
                  <a:txBody>
                    <a:bodyPr/>
                    <a:lstStyle/>
                    <a:p>
                      <a:pPr algn="ctr"/>
                      <a:r>
                        <a:rPr lang="uk-UA"/>
                        <a:t>Інші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37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9437011"/>
                  </a:ext>
                </a:extLst>
              </a:tr>
              <a:tr h="3444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/>
                        <a:t>14,9%</a:t>
                      </a:r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4781024"/>
                  </a:ext>
                </a:extLst>
              </a:tr>
              <a:tr h="528600">
                <a:tc>
                  <a:txBody>
                    <a:bodyPr/>
                    <a:lstStyle/>
                    <a:p>
                      <a:pPr algn="ctr"/>
                      <a:r>
                        <a:rPr lang="uk-UA"/>
                        <a:t>Всього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" b="1" dirty="0"/>
                        <a:t>248</a:t>
                      </a:r>
                      <a:endParaRPr lang="uk-UA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uk-UA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2691163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DB1503-CCFD-46F4-B687-F9F41A360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751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F541F-AB78-471B-BF9B-A454D48B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8" y="147337"/>
            <a:ext cx="11732454" cy="51384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/>
              <a:t>Загальний аналіз грошових коштів в розрізі джерел надходжень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751FD4-D078-4F33-8D35-962E1855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6</a:t>
            </a:fld>
            <a:endParaRPr lang="uk-UA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6DB0310C-53F2-43EC-ACB4-DF68B2218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735666"/>
              </p:ext>
            </p:extLst>
          </p:nvPr>
        </p:nvGraphicFramePr>
        <p:xfrm>
          <a:off x="323558" y="613393"/>
          <a:ext cx="11732452" cy="5726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805">
                  <a:extLst>
                    <a:ext uri="{9D8B030D-6E8A-4147-A177-3AD203B41FA5}">
                      <a16:colId xmlns:a16="http://schemas.microsoft.com/office/drawing/2014/main" val="229888821"/>
                    </a:ext>
                  </a:extLst>
                </a:gridCol>
                <a:gridCol w="5725551">
                  <a:extLst>
                    <a:ext uri="{9D8B030D-6E8A-4147-A177-3AD203B41FA5}">
                      <a16:colId xmlns:a16="http://schemas.microsoft.com/office/drawing/2014/main" val="3334445388"/>
                    </a:ext>
                  </a:extLst>
                </a:gridCol>
                <a:gridCol w="2307101">
                  <a:extLst>
                    <a:ext uri="{9D8B030D-6E8A-4147-A177-3AD203B41FA5}">
                      <a16:colId xmlns:a16="http://schemas.microsoft.com/office/drawing/2014/main" val="367729458"/>
                    </a:ext>
                  </a:extLst>
                </a:gridCol>
                <a:gridCol w="2700995">
                  <a:extLst>
                    <a:ext uri="{9D8B030D-6E8A-4147-A177-3AD203B41FA5}">
                      <a16:colId xmlns:a16="http://schemas.microsoft.com/office/drawing/2014/main" val="28370478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/>
                        <a:t>№ пакету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/>
                        <a:t>Найменування показника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/>
                        <a:t>Надійшло фінансування у 2020 р., </a:t>
                      </a:r>
                      <a:r>
                        <a:rPr lang="uk-UA" sz="1200" dirty="0" err="1"/>
                        <a:t>тис.грн</a:t>
                      </a:r>
                      <a:r>
                        <a:rPr lang="uk-UA" sz="1200" dirty="0"/>
                        <a:t>.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/>
                        <a:t>Надійшло фінансування станом на 01.09.2021 р., </a:t>
                      </a:r>
                      <a:r>
                        <a:rPr lang="uk-UA" sz="1200" dirty="0" err="1"/>
                        <a:t>тис.грн</a:t>
                      </a:r>
                      <a:r>
                        <a:rPr lang="uk-UA" sz="1200" dirty="0"/>
                        <a:t>.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972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uk-UA" sz="1400" dirty="0"/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b="1" dirty="0">
                          <a:solidFill>
                            <a:srgbClr val="0070C0"/>
                          </a:solidFill>
                        </a:rPr>
                        <a:t>КОШТИ ДЕРЖАВНОГО БЮДЖЕТУ ВІД НСЗУ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/>
                        <a:t>36 158,7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/>
                        <a:t>35 206,2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304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Хірургічні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операції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дорослим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дітям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стаціонарних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умовах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2 197,0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2 108,2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807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Стаціонарна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допомога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дорослим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дітям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без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хірургічних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операцій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8 099,5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7 191,6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869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Амбулаторна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вторинна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спеціалізована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третинна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високоспеціалізована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медична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допомога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дорослим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дітям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включаючи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медичну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реабілітацію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стоматологічну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допомогу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4 743,0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4 534,0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910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Стаціонарна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паліативна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медична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допомога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дорослим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та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дітям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2 855,0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1 627,8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91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Стаціонарна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допомога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пацієнтам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гострою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респіраторною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хворобою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COVID-19,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спричиненою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коронавірусом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SARS-CoV-2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15 758,1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17 865,0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430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Перехідне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фінансове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забезпечення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комплексного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надання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медичних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послуг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частині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умов,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які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застосовуються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з 1 вересня 2020 року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2 506,1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1 879,6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39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Кошти бюджету ВМОТГ/ кошти бюджету ВМТГ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33 092,5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19 615,1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45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Кошти медичної субвенції з державного бюджету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6 001,0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1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321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Надходження від відсотків за залишками коштів на поточних рахунках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174,7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753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4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Інші власні надходження: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1 656,7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1 046,9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985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1600" b="1" i="0" u="none" strike="noStrike" noProof="0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Благодійні внески в натуральній формі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3 298,0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4 447,0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558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00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C4D71-D148-42CA-B007-50D0C553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26" y="271017"/>
            <a:ext cx="11704320" cy="528797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/>
              <a:t>Аналіз використання коштів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DDD9F0-0ADA-4730-9B54-8D9FE134A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7</a:t>
            </a:fld>
            <a:endParaRPr lang="uk-UA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6ACED53-DE08-47B6-B276-ED00D0AE9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241496"/>
              </p:ext>
            </p:extLst>
          </p:nvPr>
        </p:nvGraphicFramePr>
        <p:xfrm>
          <a:off x="295422" y="1309582"/>
          <a:ext cx="11782124" cy="440658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8228755">
                  <a:extLst>
                    <a:ext uri="{9D8B030D-6E8A-4147-A177-3AD203B41FA5}">
                      <a16:colId xmlns:a16="http://schemas.microsoft.com/office/drawing/2014/main" val="3979423533"/>
                    </a:ext>
                  </a:extLst>
                </a:gridCol>
                <a:gridCol w="1816803">
                  <a:extLst>
                    <a:ext uri="{9D8B030D-6E8A-4147-A177-3AD203B41FA5}">
                      <a16:colId xmlns:a16="http://schemas.microsoft.com/office/drawing/2014/main" val="1598185321"/>
                    </a:ext>
                  </a:extLst>
                </a:gridCol>
                <a:gridCol w="1736566">
                  <a:extLst>
                    <a:ext uri="{9D8B030D-6E8A-4147-A177-3AD203B41FA5}">
                      <a16:colId xmlns:a16="http://schemas.microsoft.com/office/drawing/2014/main" val="4100776644"/>
                    </a:ext>
                  </a:extLst>
                </a:gridCol>
              </a:tblGrid>
              <a:tr h="641401"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Найменування </a:t>
                      </a:r>
                      <a:r>
                        <a:rPr lang="ru-RU" dirty="0" err="1"/>
                        <a:t>показника</a:t>
                      </a:r>
                      <a:endParaRPr lang="ru-RU" dirty="0"/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/>
                        <a:t> 2020 року 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Станом на 01.09.21 </a:t>
                      </a:r>
                      <a:r>
                        <a:rPr lang="ru-RU" dirty="0" err="1"/>
                        <a:t>рік</a:t>
                      </a:r>
                      <a:r>
                        <a:rPr lang="ru-RU" dirty="0"/>
                        <a:t>.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2761691739"/>
                  </a:ext>
                </a:extLst>
              </a:tr>
              <a:tr h="641401">
                <a:tc>
                  <a:txBody>
                    <a:bodyPr/>
                    <a:lstStyle/>
                    <a:p>
                      <a:pPr algn="l" fontAlgn="ctr"/>
                      <a:r>
                        <a:rPr lang="uk-UA" sz="2000" b="1" i="1" noProof="0">
                          <a:solidFill>
                            <a:srgbClr val="0070C0"/>
                          </a:solidFill>
                          <a:effectLst/>
                        </a:rPr>
                        <a:t>Кошти державного бюджету від Національної служби здоров'я України надійшло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b="1" dirty="0"/>
                        <a:t>80 295,0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b="1" dirty="0"/>
                        <a:t>60 489,9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2216256042"/>
                  </a:ext>
                </a:extLst>
              </a:tr>
              <a:tr h="324390">
                <a:tc>
                  <a:txBody>
                    <a:bodyPr/>
                    <a:lstStyle/>
                    <a:p>
                      <a:pPr algn="l" fontAlgn="ctr"/>
                      <a:r>
                        <a:rPr lang="uk-UA" b="1" noProof="0"/>
                        <a:t>Витрати на оплату праці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26 236,7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27 829,1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502795955"/>
                  </a:ext>
                </a:extLst>
              </a:tr>
              <a:tr h="346823">
                <a:tc>
                  <a:txBody>
                    <a:bodyPr/>
                    <a:lstStyle/>
                    <a:p>
                      <a:pPr algn="l" fontAlgn="ctr"/>
                      <a:r>
                        <a:rPr lang="uk-UA" b="1" noProof="0"/>
                        <a:t>Відрахування на соціальні заходи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5 546,3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5 882,4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2173838073"/>
                  </a:ext>
                </a:extLst>
              </a:tr>
              <a:tr h="324390">
                <a:tc>
                  <a:txBody>
                    <a:bodyPr/>
                    <a:lstStyle/>
                    <a:p>
                      <a:pPr algn="l" fontAlgn="t"/>
                      <a:r>
                        <a:rPr lang="uk-UA" b="1" noProof="0"/>
                        <a:t>Медикаменти та перев'язувальні матеріали, продукти харчування</a:t>
                      </a:r>
                    </a:p>
                  </a:txBody>
                  <a:tcPr marL="6385" marR="6385" marT="638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17 676,3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21 6767,8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1342924605"/>
                  </a:ext>
                </a:extLst>
              </a:tr>
              <a:tr h="324390">
                <a:tc>
                  <a:txBody>
                    <a:bodyPr/>
                    <a:lstStyle/>
                    <a:p>
                      <a:pPr algn="l" fontAlgn="t"/>
                      <a:r>
                        <a:rPr lang="uk-UA" b="1" noProof="0"/>
                        <a:t>Товари та послуги по забезпеченню господарської діяльності закладу</a:t>
                      </a:r>
                    </a:p>
                  </a:txBody>
                  <a:tcPr marL="6385" marR="6385" marT="638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6 558,7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6 463,3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3520155893"/>
                  </a:ext>
                </a:extLst>
              </a:tr>
              <a:tr h="385473">
                <a:tc>
                  <a:txBody>
                    <a:bodyPr/>
                    <a:lstStyle/>
                    <a:p>
                      <a:pPr algn="l" fontAlgn="ctr"/>
                      <a:r>
                        <a:rPr lang="uk-UA" b="1" i="1" noProof="0" dirty="0"/>
                        <a:t>Придбання основних засобів</a:t>
                      </a:r>
                      <a:endParaRPr lang="uk-UA" b="1" noProof="0" dirty="0"/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11 006,6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3 000,0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3067755680"/>
                  </a:ext>
                </a:extLst>
              </a:tr>
              <a:tr h="391098">
                <a:tc>
                  <a:txBody>
                    <a:bodyPr/>
                    <a:lstStyle/>
                    <a:p>
                      <a:pPr algn="l" fontAlgn="t"/>
                      <a:r>
                        <a:rPr lang="uk-UA" b="1" noProof="0"/>
                        <a:t>Капітальний ремонт</a:t>
                      </a:r>
                      <a:endParaRPr lang="uk-UA" noProof="0"/>
                    </a:p>
                  </a:txBody>
                  <a:tcPr marL="6385" marR="6385" marT="638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3 771,5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dirty="0"/>
                        <a:t>2 258,2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1912413900"/>
                  </a:ext>
                </a:extLst>
              </a:tr>
              <a:tr h="391098">
                <a:tc>
                  <a:txBody>
                    <a:bodyPr/>
                    <a:lstStyle/>
                    <a:p>
                      <a:pPr algn="l" fontAlgn="t"/>
                      <a:endParaRPr lang="uk-UA" noProof="0"/>
                    </a:p>
                  </a:txBody>
                  <a:tcPr marL="6385" marR="6385" marT="6385" marB="0"/>
                </a:tc>
                <a:tc>
                  <a:txBody>
                    <a:bodyPr/>
                    <a:lstStyle/>
                    <a:p>
                      <a:pPr algn="ctr" fontAlgn="ctr"/>
                      <a:endParaRPr lang="ru-RU" dirty="0"/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dirty="0"/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1394046668"/>
                  </a:ext>
                </a:extLst>
              </a:tr>
              <a:tr h="324390">
                <a:tc>
                  <a:txBody>
                    <a:bodyPr/>
                    <a:lstStyle/>
                    <a:p>
                      <a:pPr algn="l" fontAlgn="ctr"/>
                      <a:r>
                        <a:rPr lang="uk-UA" b="1" u="sng" noProof="0"/>
                        <a:t>Використано усього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b="1" dirty="0"/>
                        <a:t>70 796,1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b="1" dirty="0"/>
                        <a:t>67 109,8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166978256"/>
                  </a:ext>
                </a:extLst>
              </a:tr>
              <a:tr h="311728">
                <a:tc>
                  <a:txBody>
                    <a:bodyPr/>
                    <a:lstStyle/>
                    <a:p>
                      <a:pPr algn="l" fontAlgn="ctr"/>
                      <a:r>
                        <a:rPr lang="uk-UA" b="1" u="sng" noProof="0" dirty="0"/>
                        <a:t>Залишок на рахунку 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b="1" dirty="0"/>
                        <a:t>9 498,9</a:t>
                      </a:r>
                    </a:p>
                  </a:txBody>
                  <a:tcPr marL="6385" marR="6385" marT="6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b="1" dirty="0"/>
                        <a:t>2 879,0</a:t>
                      </a:r>
                    </a:p>
                  </a:txBody>
                  <a:tcPr marL="6385" marR="6385" marT="6385" marB="0" anchor="ctr"/>
                </a:tc>
                <a:extLst>
                  <a:ext uri="{0D108BD9-81ED-4DB2-BD59-A6C34878D82A}">
                    <a16:rowId xmlns:a16="http://schemas.microsoft.com/office/drawing/2014/main" val="4067504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9416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CD7963E-0F4B-4710-AF1F-E657FC79987F}"/>
              </a:ext>
            </a:extLst>
          </p:cNvPr>
          <p:cNvSpPr txBox="1"/>
          <p:nvPr/>
        </p:nvSpPr>
        <p:spPr>
          <a:xfrm>
            <a:off x="1553294" y="387672"/>
            <a:ext cx="9658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Сильні сторони закладу: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CC682E-D3F2-4DCF-B4B1-6784C6FE6D82}"/>
              </a:ext>
            </a:extLst>
          </p:cNvPr>
          <p:cNvSpPr txBox="1"/>
          <p:nvPr/>
        </p:nvSpPr>
        <p:spPr>
          <a:xfrm>
            <a:off x="1553294" y="961080"/>
            <a:ext cx="105025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400" b="1" dirty="0" err="1"/>
              <a:t>Багатопрофільність</a:t>
            </a:r>
            <a:r>
              <a:rPr lang="uk-UA" sz="2400" b="1" dirty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sz="2400"/>
              <a:t>Відділення «</a:t>
            </a:r>
            <a:r>
              <a:rPr lang="uk-UA" sz="2400" err="1"/>
              <a:t>Хоспіс</a:t>
            </a:r>
            <a:r>
              <a:rPr lang="uk-UA" sz="2400"/>
              <a:t>» розраховано на 70 ліжок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sz="2400"/>
              <a:t>Відділення терапії з ПІТ розрахована на 30 ліжок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sz="2400"/>
              <a:t>Відділення терапії розраховано на 30 ліжок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sz="2400"/>
              <a:t>МЦМХО розраховано на 20 ліжок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sz="2400"/>
              <a:t>АДВ з багатопрофільним прийомом лікарів-спеціалістів вторинної ланки</a:t>
            </a:r>
          </a:p>
          <a:p>
            <a:pPr marL="800100" lvl="1" indent="-342900">
              <a:buFont typeface="+mj-lt"/>
              <a:buAutoNum type="arabicPeriod"/>
            </a:pPr>
            <a:r>
              <a:rPr lang="uk-UA" sz="2400"/>
              <a:t>Розгорнута сітка допоміжних служб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/>
              <a:t>Розташування</a:t>
            </a:r>
            <a:r>
              <a:rPr lang="uk-UA" sz="2400"/>
              <a:t> – централізована будівля з повною відповідністю ДБН</a:t>
            </a:r>
            <a:r>
              <a:rPr lang="uk-UA" sz="2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/>
              <a:t>Впровадження</a:t>
            </a:r>
            <a:r>
              <a:rPr lang="uk-UA" sz="2400"/>
              <a:t> – лікарня є клінічною базою ВНМУ ім. М.І. Пирогова, що дає змогу швидкого запровадження найновітніших технологій діагностики та лікування.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b="1" dirty="0"/>
              <a:t>Устаткування</a:t>
            </a:r>
            <a:r>
              <a:rPr lang="uk-UA" sz="2400"/>
              <a:t> –</a:t>
            </a:r>
            <a:r>
              <a:rPr lang="uk-UA" sz="2400" dirty="0"/>
              <a:t>оновлена матеріально-технічна база закладу на 65%</a:t>
            </a:r>
            <a:r>
              <a:rPr lang="uk-UA" sz="2400"/>
              <a:t> найсучаснішим обладнанням.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D59F68-7418-4FE8-A29C-1B14898A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13434-9C0C-4002-99A9-6296A8953BB2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395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Рисунок 17" descr="Изображение выглядит как здание, внешний, земля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6ACCA4DA-9116-4688-8857-137686BC3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-3" b="-3"/>
          <a:stretch/>
        </p:blipFill>
        <p:spPr>
          <a:xfrm>
            <a:off x="192526" y="550518"/>
            <a:ext cx="5799477" cy="278342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F01D2499-685F-4388-BC69-505EF1BFB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r="-3" b="-3"/>
          <a:stretch/>
        </p:blipFill>
        <p:spPr>
          <a:xfrm>
            <a:off x="6191622" y="550517"/>
            <a:ext cx="5796945" cy="27834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462288FB-8C14-429D-AE8E-9D4CE39AAA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0" b="3"/>
          <a:stretch/>
        </p:blipFill>
        <p:spPr>
          <a:xfrm>
            <a:off x="196714" y="3514856"/>
            <a:ext cx="5799477" cy="279262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утренний, окно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7B99D81C-9D61-45AB-8CB7-3D6C4D51DB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r="1743" b="3"/>
          <a:stretch/>
        </p:blipFill>
        <p:spPr>
          <a:xfrm>
            <a:off x="6195810" y="3514855"/>
            <a:ext cx="5796945" cy="279262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9FFD54-6218-4EC5-A41B-F8D35372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2B13434-9C0C-4002-99A9-6296A8953BB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8024"/>
      </p:ext>
    </p:extLst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481</TotalTime>
  <Words>1820</Words>
  <Application>Microsoft Office PowerPoint</Application>
  <PresentationFormat>Широкоэкранный</PresentationFormat>
  <Paragraphs>252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 3</vt:lpstr>
      <vt:lpstr>Віхоть</vt:lpstr>
      <vt:lpstr>ПЛАН РОЗВИТКУ                         КНП «ВІННИЦЬКА МІСЬКА  КЛІНІЧНА ЛІКАРНЯ №3»   2021 рік.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Загальний аналіз грошових коштів в розрізі джерел надходжень</vt:lpstr>
      <vt:lpstr>Аналіз використання коштів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CMtaD</dc:creator>
  <cp:lastModifiedBy>User</cp:lastModifiedBy>
  <cp:revision>3</cp:revision>
  <cp:lastPrinted>2021-09-24T05:15:00Z</cp:lastPrinted>
  <dcterms:created xsi:type="dcterms:W3CDTF">2020-08-11T11:05:43Z</dcterms:created>
  <dcterms:modified xsi:type="dcterms:W3CDTF">2022-10-26T09:34:36Z</dcterms:modified>
</cp:coreProperties>
</file>